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Lato"/>
      <p:regular r:id="rId16"/>
      <p:bold r:id="rId17"/>
      <p:italic r:id="rId18"/>
      <p:boldItalic r:id="rId19"/>
    </p:embeddedFont>
    <p:embeddedFont>
      <p:font typeface="Lato Light"/>
      <p:regular r:id="rId20"/>
      <p:bold r:id="rId21"/>
      <p:italic r:id="rId22"/>
      <p:boldItalic r:id="rId23"/>
    </p:embeddedFont>
    <p:embeddedFont>
      <p:font typeface="Lato Black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3812B32-E1D7-4E37-A1DD-E58160B00DD2}">
  <a:tblStyle styleId="{13812B32-E1D7-4E37-A1DD-E58160B00D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Light-regular.fntdata"/><Relationship Id="rId22" Type="http://schemas.openxmlformats.org/officeDocument/2006/relationships/font" Target="fonts/LatoLight-italic.fntdata"/><Relationship Id="rId21" Type="http://schemas.openxmlformats.org/officeDocument/2006/relationships/font" Target="fonts/LatoLight-bold.fntdata"/><Relationship Id="rId24" Type="http://schemas.openxmlformats.org/officeDocument/2006/relationships/font" Target="fonts/LatoBlack-bold.fntdata"/><Relationship Id="rId23" Type="http://schemas.openxmlformats.org/officeDocument/2006/relationships/font" Target="fonts/LatoLigh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font" Target="fonts/LatoBlack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cdd1f06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cdd1f06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Tanner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ad52b6f0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ad52b6f0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5cdd1f06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5cdd1f06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3e8a17e0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3e8a17e0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Zane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3e8a17e0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3e8a17e0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3e8a17e0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3e8a17e0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Zane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ad52b6f0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ad52b6f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cdd1f064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cdd1f064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ottom waves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88" name="Google Shape;88;p1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1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3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96" name="Google Shape;96;p1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4" y="2917253"/>
            <a:ext cx="9140444" cy="2224977"/>
          </a:xfrm>
          <a:custGeom>
            <a:rect b="b" l="l" r="r" t="t"/>
            <a:pathLst>
              <a:path extrusionOk="0" h="939800" w="386080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>
                  <a:alpha val="20000"/>
                </a:srgbClr>
              </a:gs>
              <a:gs pos="100000">
                <a:srgbClr val="FF866B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4" y="1926312"/>
            <a:ext cx="9140444" cy="3217196"/>
          </a:xfrm>
          <a:custGeom>
            <a:rect b="b" l="l" r="r" t="t"/>
            <a:pathLst>
              <a:path extrusionOk="0" h="1358900" w="386080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  <a:alpha val="20000"/>
                </a:srgbClr>
              </a:gs>
              <a:gs pos="100000">
                <a:srgbClr val="FF6A00">
                  <a:alpha val="71764"/>
                  <a:alpha val="2000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518" y="3413475"/>
            <a:ext cx="9140444" cy="1728867"/>
          </a:xfrm>
          <a:custGeom>
            <a:rect b="b" l="l" r="r" t="t"/>
            <a:pathLst>
              <a:path extrusionOk="0" h="730250" w="386080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  <a:alpha val="20000"/>
                </a:srgbClr>
              </a:gs>
              <a:gs pos="100000">
                <a:srgbClr val="CC0000">
                  <a:alpha val="57254"/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23" name="Google Shape;23;p4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◦"/>
              <a:defRPr i="1"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b="1" sz="9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flipH="1" rot="5400000">
            <a:off x="-1530412" y="1530301"/>
            <a:ext cx="5154243" cy="2093410"/>
            <a:chOff x="187960" y="1453515"/>
            <a:chExt cx="3861435" cy="1568450"/>
          </a:xfrm>
        </p:grpSpPr>
        <p:sp>
          <p:nvSpPr>
            <p:cNvPr id="30" name="Google Shape;30;p4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35" name="Google Shape;35;p5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◦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43" name="Google Shape;43;p6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7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52" name="Google Shape;52;p7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5" name="Google Shape;55;p7"/>
          <p:cNvSpPr txBox="1"/>
          <p:nvPr>
            <p:ph type="title"/>
          </p:nvPr>
        </p:nvSpPr>
        <p:spPr>
          <a:xfrm>
            <a:off x="737850" y="517525"/>
            <a:ext cx="62841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737850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7" name="Google Shape;57;p7"/>
          <p:cNvSpPr txBox="1"/>
          <p:nvPr>
            <p:ph idx="2" type="body"/>
          </p:nvPr>
        </p:nvSpPr>
        <p:spPr>
          <a:xfrm>
            <a:off x="2928612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3" type="body"/>
          </p:nvPr>
        </p:nvSpPr>
        <p:spPr>
          <a:xfrm>
            <a:off x="5119374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8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2" name="Google Shape;62;p8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5" name="Google Shape;65;p8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9" name="Google Shape;69;p9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737850" y="4406300"/>
            <a:ext cx="6236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0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76" name="Google Shape;76;p10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6.jpg"/><Relationship Id="rId6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/>
        </p:nvSpPr>
        <p:spPr>
          <a:xfrm>
            <a:off x="4203400" y="2718300"/>
            <a:ext cx="1102200" cy="4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>
            <p:ph type="ctrTitle"/>
          </p:nvPr>
        </p:nvSpPr>
        <p:spPr>
          <a:xfrm>
            <a:off x="3243075" y="899125"/>
            <a:ext cx="5229900" cy="235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 28 Electronically Steerable Catheter</a:t>
            </a:r>
            <a:endParaRPr/>
          </a:p>
        </p:txBody>
      </p:sp>
      <p:sp>
        <p:nvSpPr>
          <p:cNvPr id="109" name="Google Shape;109;p14"/>
          <p:cNvSpPr txBox="1"/>
          <p:nvPr>
            <p:ph idx="1" type="subTitle"/>
          </p:nvPr>
        </p:nvSpPr>
        <p:spPr>
          <a:xfrm>
            <a:off x="671250" y="3555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Zane Johnson, Tanner Karbonik, Erin McFadden, </a:t>
            </a:r>
            <a:endParaRPr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Michael Pass, Matthew Situmeang</a:t>
            </a:r>
            <a:endParaRPr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8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737850" y="136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Features:</a:t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150" y="1822775"/>
            <a:ext cx="1658224" cy="16409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4">
            <a:alphaModFix/>
          </a:blip>
          <a:srcRect b="7644" l="18644" r="18088" t="5579"/>
          <a:stretch/>
        </p:blipFill>
        <p:spPr>
          <a:xfrm>
            <a:off x="7748575" y="1985850"/>
            <a:ext cx="1043626" cy="143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 rotWithShape="1">
          <a:blip r:embed="rId5">
            <a:alphaModFix/>
          </a:blip>
          <a:srcRect b="0" l="20414" r="21208" t="10104"/>
          <a:stretch/>
        </p:blipFill>
        <p:spPr>
          <a:xfrm>
            <a:off x="2604625" y="1738325"/>
            <a:ext cx="1768350" cy="192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6">
            <a:alphaModFix/>
          </a:blip>
          <a:srcRect b="0" l="7657" r="9553" t="0"/>
          <a:stretch/>
        </p:blipFill>
        <p:spPr>
          <a:xfrm>
            <a:off x="4655625" y="1939475"/>
            <a:ext cx="1893799" cy="15242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4" name="Google Shape;124;p16"/>
          <p:cNvGraphicFramePr/>
          <p:nvPr/>
        </p:nvGraphicFramePr>
        <p:xfrm>
          <a:off x="427250" y="3370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{13812B32-E1D7-4E37-A1DD-E58160B00DD2}</a:tableStyleId>
              </a:tblPr>
              <a:tblGrid>
                <a:gridCol w="2072375"/>
                <a:gridCol w="2072375"/>
                <a:gridCol w="2072375"/>
                <a:gridCol w="2072375"/>
              </a:tblGrid>
              <a:tr h="158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D-Pad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Angle Lock Mechanism 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Feedback</a:t>
                      </a:r>
                      <a:endParaRPr sz="2400"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Angle Readouts</a:t>
                      </a:r>
                      <a:endParaRPr sz="24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5" name="Google Shape;125;p16"/>
          <p:cNvPicPr preferRelativeResize="0"/>
          <p:nvPr/>
        </p:nvPicPr>
        <p:blipFill rotWithShape="1">
          <a:blip r:embed="rId4">
            <a:alphaModFix/>
          </a:blip>
          <a:srcRect b="7644" l="18644" r="18088" t="5579"/>
          <a:stretch/>
        </p:blipFill>
        <p:spPr>
          <a:xfrm>
            <a:off x="6772359" y="1985850"/>
            <a:ext cx="1043615" cy="14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624375"/>
            <a:ext cx="9144000" cy="6042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ctrTitle"/>
          </p:nvPr>
        </p:nvSpPr>
        <p:spPr>
          <a:xfrm>
            <a:off x="671250" y="3938925"/>
            <a:ext cx="8243100" cy="8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MCM: Actuation Mechanism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42818">
            <a:off x="5028731" y="1131187"/>
            <a:ext cx="3653613" cy="36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8"/>
          <p:cNvSpPr txBox="1"/>
          <p:nvPr>
            <p:ph type="title"/>
          </p:nvPr>
        </p:nvSpPr>
        <p:spPr>
          <a:xfrm>
            <a:off x="778875" y="289225"/>
            <a:ext cx="6034500" cy="108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1: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Threaded Rod and Rails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 rotWithShape="1">
          <a:blip r:embed="rId4">
            <a:alphaModFix/>
          </a:blip>
          <a:srcRect b="31576" l="13456" r="10601" t="27212"/>
          <a:stretch/>
        </p:blipFill>
        <p:spPr>
          <a:xfrm>
            <a:off x="0" y="2378800"/>
            <a:ext cx="4835251" cy="196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2: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Rotating platform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345775" y="1659350"/>
            <a:ext cx="2754300" cy="290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777" y="1405850"/>
            <a:ext cx="258522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000" y="1470396"/>
            <a:ext cx="3199776" cy="3287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530400"/>
            <a:ext cx="3199785" cy="316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507875" y="140225"/>
            <a:ext cx="7361700" cy="1490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3: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Lato"/>
                <a:ea typeface="Lato"/>
                <a:cs typeface="Lato"/>
                <a:sym typeface="Lato"/>
              </a:rPr>
              <a:t>Wrapping wire around shaft with opening same as diameter of wire</a:t>
            </a:r>
            <a:endParaRPr i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3" name="Google Shape;153;p20"/>
          <p:cNvPicPr preferRelativeResize="0"/>
          <p:nvPr/>
        </p:nvPicPr>
        <p:blipFill rotWithShape="1">
          <a:blip r:embed="rId3">
            <a:alphaModFix/>
          </a:blip>
          <a:srcRect b="9385" l="4160" r="31335" t="20310"/>
          <a:stretch/>
        </p:blipFill>
        <p:spPr>
          <a:xfrm rot="-5400000">
            <a:off x="5039762" y="1039261"/>
            <a:ext cx="3263227" cy="4945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65843"/>
            <a:ext cx="4198751" cy="3377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1"/>
          <p:cNvPicPr preferRelativeResize="0"/>
          <p:nvPr/>
        </p:nvPicPr>
        <p:blipFill rotWithShape="1">
          <a:blip r:embed="rId3">
            <a:alphaModFix/>
          </a:blip>
          <a:srcRect b="0" l="0" r="734" t="0"/>
          <a:stretch/>
        </p:blipFill>
        <p:spPr>
          <a:xfrm>
            <a:off x="0" y="0"/>
            <a:ext cx="9144001" cy="52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3395250" y="0"/>
            <a:ext cx="2353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2316" l="781" r="1514" t="1557"/>
          <a:stretch/>
        </p:blipFill>
        <p:spPr>
          <a:xfrm>
            <a:off x="1181462" y="744306"/>
            <a:ext cx="6781074" cy="4191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FFFFF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